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9" r:id="rId2"/>
    <p:sldId id="888" r:id="rId3"/>
    <p:sldId id="889" r:id="rId4"/>
    <p:sldId id="890" r:id="rId5"/>
    <p:sldId id="891" r:id="rId6"/>
    <p:sldId id="892" r:id="rId7"/>
    <p:sldId id="893" r:id="rId8"/>
    <p:sldId id="894" r:id="rId9"/>
    <p:sldId id="895" r:id="rId10"/>
    <p:sldId id="896" r:id="rId11"/>
    <p:sldId id="897" r:id="rId12"/>
    <p:sldId id="898" r:id="rId13"/>
    <p:sldId id="899" r:id="rId14"/>
    <p:sldId id="747" r:id="rId15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660066"/>
    <a:srgbClr val="FF5050"/>
    <a:srgbClr val="990000"/>
    <a:srgbClr val="990033"/>
    <a:srgbClr val="FF3300"/>
    <a:srgbClr val="CC3399"/>
    <a:srgbClr val="FF0000"/>
    <a:srgbClr val="FF6600"/>
    <a:srgbClr val="DF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6" autoAdjust="0"/>
    <p:restoredTop sz="93784" autoAdjust="0"/>
  </p:normalViewPr>
  <p:slideViewPr>
    <p:cSldViewPr snapToGrid="0" snapToObjects="1">
      <p:cViewPr varScale="1">
        <p:scale>
          <a:sx n="109" d="100"/>
          <a:sy n="109" d="100"/>
        </p:scale>
        <p:origin x="597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2"/>
    </p:cViewPr>
  </p:sorterViewPr>
  <p:notesViewPr>
    <p:cSldViewPr snapToGrid="0" snapToObjects="1">
      <p:cViewPr varScale="1">
        <p:scale>
          <a:sx n="63" d="100"/>
          <a:sy n="63" d="100"/>
        </p:scale>
        <p:origin x="-2604" y="-114"/>
      </p:cViewPr>
      <p:guideLst>
        <p:guide orient="horz" pos="3224"/>
        <p:guide pos="2237"/>
      </p:guideLst>
    </p:cSldViewPr>
  </p:notesViewPr>
  <p:gridSpacing cx="76330" cy="7633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2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.wmf"/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64713"/>
            <a:ext cx="3073400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9764713"/>
            <a:ext cx="3074988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fld id="{FC4600CF-6F06-4714-AF7B-190F71E060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3999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4150" y="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5175"/>
            <a:ext cx="6788150" cy="381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840288"/>
            <a:ext cx="5222875" cy="466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64713"/>
            <a:ext cx="3073400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4150" y="9764713"/>
            <a:ext cx="3074988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fld id="{B74319BE-11C6-4BB2-9552-47586B450A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4834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4319BE-11C6-4BB2-9552-47586B450AE6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2069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307821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753928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58109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16826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24" tIns="48312" rIns="96624" bIns="48312" anchor="b"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7338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30188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fld id="{9299BE07-2D31-4E6B-87BD-2CA9C5B150C3}" type="slidenum"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14</a:t>
            </a:fld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6763"/>
            <a:ext cx="6824663" cy="3840162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862513"/>
            <a:ext cx="5676900" cy="4605337"/>
          </a:xfrm>
          <a:noFill/>
        </p:spPr>
        <p:txBody>
          <a:bodyPr lIns="96624" tIns="48312" rIns="96624" bIns="48312"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617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70435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647389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069237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181719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91011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67060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952141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6763"/>
            <a:ext cx="6823075" cy="3838575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5337"/>
          </a:xfrm>
          <a:noFill/>
        </p:spPr>
        <p:txBody>
          <a:bodyPr lIns="94549" tIns="47274" rIns="94549" bIns="47274"/>
          <a:lstStyle/>
          <a:p>
            <a:pPr eaLnBrk="1" hangingPunct="1"/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82939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6"/>
          <p:cNvSpPr>
            <a:spLocks noChangeArrowheads="1"/>
          </p:cNvSpPr>
          <p:nvPr userDrawn="1"/>
        </p:nvSpPr>
        <p:spPr bwMode="auto">
          <a:xfrm>
            <a:off x="203200" y="6400803"/>
            <a:ext cx="11785600" cy="396875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33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aseline="0" dirty="0">
                <a:solidFill>
                  <a:srgbClr val="FFFF00"/>
                </a:solidFill>
                <a:latin typeface="Calibri" panose="020F0502020204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Lin ZHANG, SSE, Tongji Univ.</a:t>
            </a:r>
            <a:endParaRPr lang="zh-CN" altLang="en-US" sz="1800" dirty="0">
              <a:solidFill>
                <a:srgbClr val="FFFF00"/>
              </a:solidFill>
              <a:latin typeface="Calibri" panose="020F050202020403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r">
              <a:defRPr/>
            </a:pPr>
            <a:endParaRPr lang="zh-CN" altLang="en-US" sz="1800" dirty="0">
              <a:solidFill>
                <a:srgbClr val="FFFF00"/>
              </a:solidFill>
              <a:latin typeface="Calibri" panose="020F050202020403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4861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03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8346FB0-3C42-4F63-B766-701439F2A1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pic>
        <p:nvPicPr>
          <p:cNvPr id="2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1" name="矩形 6"/>
          <p:cNvSpPr>
            <a:spLocks noChangeArrowheads="1"/>
          </p:cNvSpPr>
          <p:nvPr userDrawn="1"/>
        </p:nvSpPr>
        <p:spPr bwMode="auto">
          <a:xfrm>
            <a:off x="203200" y="6400803"/>
            <a:ext cx="11785600" cy="396875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33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zh-CN" sz="1800" baseline="0" dirty="0">
                <a:solidFill>
                  <a:srgbClr val="FFFF00"/>
                </a:solidFill>
                <a:latin typeface="Calibri" panose="020F0502020204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SCST, Tongji Univ.</a:t>
            </a:r>
            <a:endParaRPr lang="zh-CN" altLang="en-US" sz="1800" dirty="0">
              <a:solidFill>
                <a:srgbClr val="FFFF00"/>
              </a:solidFill>
              <a:latin typeface="Calibri" panose="020F050202020403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2.wmf"/><Relationship Id="rId5" Type="http://schemas.openxmlformats.org/officeDocument/2006/relationships/image" Target="../media/image2.wmf"/><Relationship Id="rId15" Type="http://schemas.openxmlformats.org/officeDocument/2006/relationships/image" Target="../media/image14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1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1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0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2.bin"/><Relationship Id="rId11" Type="http://schemas.openxmlformats.org/officeDocument/2006/relationships/oleObject" Target="../embeddings/oleObject25.bin"/><Relationship Id="rId5" Type="http://schemas.openxmlformats.org/officeDocument/2006/relationships/image" Target="../media/image21.wmf"/><Relationship Id="rId10" Type="http://schemas.openxmlformats.org/officeDocument/2006/relationships/image" Target="../media/image23.wmf"/><Relationship Id="rId4" Type="http://schemas.openxmlformats.org/officeDocument/2006/relationships/oleObject" Target="../embeddings/oleObject21.bin"/><Relationship Id="rId9" Type="http://schemas.openxmlformats.org/officeDocument/2006/relationships/oleObject" Target="../embeddings/oleObject2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7DADD09-8336-4D4B-8B6F-9859085A8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996" y="1111994"/>
            <a:ext cx="1065489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  <a:t>Chapter </a:t>
            </a:r>
            <a:r>
              <a:rPr lang="en-US" altLang="zh-CN" sz="4000" dirty="0">
                <a:ea typeface="宋体" panose="02010600030101010101" pitchFamily="2" charset="-122"/>
              </a:rPr>
              <a:t>11</a:t>
            </a:r>
            <a:b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</a:br>
            <a: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  <a:t>Bird’s-eye-view</a:t>
            </a:r>
            <a:endParaRPr lang="en-US" altLang="zh-CN" sz="4000" dirty="0">
              <a:ea typeface="宋体" panose="02010600030101010101" pitchFamily="2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79FED96-2AE0-4303-8DA5-D15B6A3AA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942" y="3612204"/>
            <a:ext cx="6343003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Prof. Lin ZHANG</a:t>
            </a:r>
          </a:p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School of Computer Science and Technology</a:t>
            </a:r>
          </a:p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Tongji University</a:t>
            </a:r>
          </a:p>
        </p:txBody>
      </p:sp>
    </p:spTree>
  </p:cSld>
  <p:clrMapOvr>
    <a:masterClrMapping/>
  </p:clrMapOvr>
  <p:transition advTm="711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89151" y="865188"/>
            <a:ext cx="80422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When            and            are known, the bird’s-eye-view can be generated via,  </a:t>
            </a:r>
          </a:p>
        </p:txBody>
      </p:sp>
      <p:graphicFrame>
        <p:nvGraphicFramePr>
          <p:cNvPr id="80899" name="Object 12"/>
          <p:cNvGraphicFramePr>
            <a:graphicFrameLocks noChangeAspect="1"/>
          </p:cNvGraphicFramePr>
          <p:nvPr/>
        </p:nvGraphicFramePr>
        <p:xfrm>
          <a:off x="4244975" y="893763"/>
          <a:ext cx="68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3" name="Equation" r:id="rId4" imgW="291973" imgH="190417" progId="Equation.DSMT4">
                  <p:embed/>
                </p:oleObj>
              </mc:Choice>
              <mc:Fallback>
                <p:oleObj name="Equation" r:id="rId4" imgW="291973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975" y="893763"/>
                        <a:ext cx="685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0" name="Object 12"/>
          <p:cNvGraphicFramePr>
            <a:graphicFrameLocks noChangeAspect="1"/>
          </p:cNvGraphicFramePr>
          <p:nvPr/>
        </p:nvGraphicFramePr>
        <p:xfrm>
          <a:off x="3009901" y="892175"/>
          <a:ext cx="7143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4" name="Equation" r:id="rId6" imgW="304668" imgH="190417" progId="Equation.DSMT4">
                  <p:embed/>
                </p:oleObj>
              </mc:Choice>
              <mc:Fallback>
                <p:oleObj name="Equation" r:id="rId6" imgW="304668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901" y="892175"/>
                        <a:ext cx="7143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0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616371"/>
              </p:ext>
            </p:extLst>
          </p:nvPr>
        </p:nvGraphicFramePr>
        <p:xfrm>
          <a:off x="3484563" y="1784350"/>
          <a:ext cx="3836987" cy="144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75" name="Equation" r:id="rId8" imgW="1638000" imgH="622080" progId="Equation.DSMT4">
                  <p:embed/>
                </p:oleObj>
              </mc:Choice>
              <mc:Fallback>
                <p:oleObj name="Equation" r:id="rId8" imgW="1638000" imgH="622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563" y="1784350"/>
                        <a:ext cx="3836987" cy="1449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2" name="Rectangle 2"/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 dirty="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</p:spTree>
    <p:extLst>
      <p:ext uri="{BB962C8B-B14F-4D97-AF65-F5344CB8AC3E}">
        <p14:creationId xmlns:p14="http://schemas.microsoft.com/office/powerpoint/2010/main" val="484449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695451" y="846138"/>
            <a:ext cx="26828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Another example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985964" y="4676776"/>
            <a:ext cx="31511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Original fish-eye image</a:t>
            </a:r>
          </a:p>
        </p:txBody>
      </p:sp>
      <p:pic>
        <p:nvPicPr>
          <p:cNvPr id="8294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1" y="1520825"/>
            <a:ext cx="4098925" cy="307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5" y="1520826"/>
            <a:ext cx="4110038" cy="308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462714" y="4675188"/>
            <a:ext cx="31511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Undistorted image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FD7A2D9-52DA-4CCF-80E3-49D762569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 dirty="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</p:spTree>
    <p:extLst>
      <p:ext uri="{BB962C8B-B14F-4D97-AF65-F5344CB8AC3E}">
        <p14:creationId xmlns:p14="http://schemas.microsoft.com/office/powerpoint/2010/main" val="86520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695451" y="846138"/>
            <a:ext cx="26828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Another example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8027989" y="5189538"/>
            <a:ext cx="21939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Bird’s-eye-view</a:t>
            </a:r>
          </a:p>
        </p:txBody>
      </p:sp>
      <p:pic>
        <p:nvPicPr>
          <p:cNvPr id="8499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1" y="1520826"/>
            <a:ext cx="4930775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1520826"/>
            <a:ext cx="3714750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420939" y="5214938"/>
            <a:ext cx="31527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Original fish-eye image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E5E04B1-DF98-4035-986C-BDB8D97DF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 dirty="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</p:spTree>
    <p:extLst>
      <p:ext uri="{BB962C8B-B14F-4D97-AF65-F5344CB8AC3E}">
        <p14:creationId xmlns:p14="http://schemas.microsoft.com/office/powerpoint/2010/main" val="771896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rround-view-video">
            <a:hlinkClick r:id="" action="ppaction://media"/>
            <a:extLst>
              <a:ext uri="{FF2B5EF4-FFF2-40B4-BE49-F238E27FC236}">
                <a16:creationId xmlns:a16="http://schemas.microsoft.com/office/drawing/2014/main" id="{DF4E5A91-FC51-4827-B3D5-0981990E0C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571" y="961794"/>
            <a:ext cx="5637358" cy="5390741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4EE6660B-AA28-425B-91A3-99CEC08FE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2334" y="4672553"/>
            <a:ext cx="467736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just"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With multiple bird’s-eye-view from multiple cameras, a surround-view can be synthesized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90DC21D-EF8E-448E-B814-99688A554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 dirty="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</p:spTree>
    <p:extLst>
      <p:ext uri="{BB962C8B-B14F-4D97-AF65-F5344CB8AC3E}">
        <p14:creationId xmlns:p14="http://schemas.microsoft.com/office/powerpoint/2010/main" val="334329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âq and a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00" y="1927698"/>
            <a:ext cx="41148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25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 txBox="1">
            <a:spLocks noChangeArrowheads="1"/>
          </p:cNvSpPr>
          <p:nvPr/>
        </p:nvSpPr>
        <p:spPr bwMode="auto">
          <a:xfrm>
            <a:off x="1646238" y="914401"/>
            <a:ext cx="875030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/>
            <a:r>
              <a:rPr lang="en-US" altLang="zh-CN" sz="2800" dirty="0">
                <a:ea typeface="ＭＳ Ｐゴシック" panose="020B0600070205080204" pitchFamily="34" charset="-128"/>
              </a:rPr>
              <a:t>Our task is to measure the geometric properties of objects on a plane (e.g., conveyor belt)</a:t>
            </a:r>
          </a:p>
          <a:p>
            <a:pPr lvl="1"/>
            <a:r>
              <a:rPr lang="en-US" altLang="zh-CN" sz="2800" dirty="0">
                <a:ea typeface="ＭＳ Ｐゴシック" panose="020B0600070205080204" pitchFamily="34" charset="-128"/>
              </a:rPr>
              <a:t>Such a problem can be solved if we have its bird’s-eye-view image; bird’s-eye-view is easy for object detection and measurement</a:t>
            </a:r>
            <a:endParaRPr lang="en-US" altLang="zh-CN" sz="1400" dirty="0">
              <a:ea typeface="ＭＳ Ｐゴシック" panose="020B0600070205080204" pitchFamily="34" charset="-128"/>
            </a:endParaRPr>
          </a:p>
        </p:txBody>
      </p:sp>
      <p:sp>
        <p:nvSpPr>
          <p:cNvPr id="64515" name="Rectangle 2"/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</p:spTree>
    <p:extLst>
      <p:ext uri="{BB962C8B-B14F-4D97-AF65-F5344CB8AC3E}">
        <p14:creationId xmlns:p14="http://schemas.microsoft.com/office/powerpoint/2010/main" val="99027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 txBox="1">
            <a:spLocks noChangeArrowheads="1"/>
          </p:cNvSpPr>
          <p:nvPr/>
        </p:nvSpPr>
        <p:spPr bwMode="auto">
          <a:xfrm>
            <a:off x="1646238" y="819150"/>
            <a:ext cx="8750300" cy="199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/>
            <a:r>
              <a:rPr lang="en-US" altLang="zh-CN" sz="2800" dirty="0">
                <a:ea typeface="ＭＳ Ｐゴシック" panose="020B0600070205080204" pitchFamily="34" charset="-128"/>
                <a:cs typeface="Calibri" panose="020F0502020204030204" pitchFamily="34" charset="0"/>
              </a:rPr>
              <a:t>Three coordinate systems are required</a:t>
            </a:r>
          </a:p>
          <a:p>
            <a:pPr lvl="2">
              <a:buFontTx/>
              <a:buChar char="•"/>
            </a:pPr>
            <a:r>
              <a:rPr lang="en-US" altLang="zh-CN" dirty="0">
                <a:solidFill>
                  <a:srgbClr val="404040"/>
                </a:solidFill>
                <a:ea typeface="宋体" panose="02010600030101010101" pitchFamily="2" charset="-122"/>
                <a:cs typeface="Calibri" panose="020F0502020204030204" pitchFamily="34" charset="0"/>
              </a:rPr>
              <a:t>Bird’s-eye-view image coordinate system</a:t>
            </a:r>
          </a:p>
          <a:p>
            <a:pPr lvl="2">
              <a:buFontTx/>
              <a:buChar char="•"/>
            </a:pPr>
            <a:r>
              <a:rPr lang="en-US" altLang="zh-CN" dirty="0">
                <a:solidFill>
                  <a:srgbClr val="404040"/>
                </a:solidFill>
                <a:ea typeface="宋体" panose="02010600030101010101" pitchFamily="2" charset="-122"/>
                <a:cs typeface="Calibri" panose="020F0502020204030204" pitchFamily="34" charset="0"/>
              </a:rPr>
              <a:t>World coordinate system</a:t>
            </a:r>
          </a:p>
          <a:p>
            <a:pPr lvl="2">
              <a:buFontTx/>
              <a:buChar char="•"/>
            </a:pPr>
            <a:r>
              <a:rPr lang="en-US" altLang="zh-CN" dirty="0">
                <a:solidFill>
                  <a:srgbClr val="404040"/>
                </a:solidFill>
                <a:ea typeface="宋体" panose="02010600030101010101" pitchFamily="2" charset="-122"/>
                <a:cs typeface="Calibri" panose="020F0502020204030204" pitchFamily="34" charset="0"/>
              </a:rPr>
              <a:t>Undistorted image coordinate system</a:t>
            </a:r>
          </a:p>
          <a:p>
            <a:pPr lvl="2">
              <a:buFontTx/>
              <a:buChar char="•"/>
            </a:pPr>
            <a:r>
              <a:rPr lang="en-US" altLang="zh-CN" dirty="0">
                <a:solidFill>
                  <a:srgbClr val="404040"/>
                </a:solidFill>
                <a:ea typeface="宋体" panose="02010600030101010101" pitchFamily="2" charset="-122"/>
                <a:cs typeface="Calibri" panose="020F0502020204030204" pitchFamily="34" charset="0"/>
              </a:rPr>
              <a:t>Original fisheye image</a:t>
            </a:r>
          </a:p>
        </p:txBody>
      </p:sp>
      <p:sp>
        <p:nvSpPr>
          <p:cNvPr id="66588" name="Rectangle 2"/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  <p:sp>
        <p:nvSpPr>
          <p:cNvPr id="30" name="圆角矩形 9">
            <a:extLst>
              <a:ext uri="{FF2B5EF4-FFF2-40B4-BE49-F238E27FC236}">
                <a16:creationId xmlns:a16="http://schemas.microsoft.com/office/drawing/2014/main" id="{61560F02-79FA-431A-8358-C6CAA0CF3CC4}"/>
              </a:ext>
            </a:extLst>
          </p:cNvPr>
          <p:cNvSpPr/>
          <p:nvPr/>
        </p:nvSpPr>
        <p:spPr bwMode="auto">
          <a:xfrm>
            <a:off x="1498600" y="3279775"/>
            <a:ext cx="2093913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Bird’s-eye-view image CS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圆角矩形 10">
            <a:extLst>
              <a:ext uri="{FF2B5EF4-FFF2-40B4-BE49-F238E27FC236}">
                <a16:creationId xmlns:a16="http://schemas.microsoft.com/office/drawing/2014/main" id="{2634D464-E9B5-4096-B44D-E22E8547793D}"/>
              </a:ext>
            </a:extLst>
          </p:cNvPr>
          <p:cNvSpPr/>
          <p:nvPr/>
        </p:nvSpPr>
        <p:spPr bwMode="auto">
          <a:xfrm>
            <a:off x="4156075" y="3300413"/>
            <a:ext cx="1884363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World CS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圆角矩形 11">
            <a:extLst>
              <a:ext uri="{FF2B5EF4-FFF2-40B4-BE49-F238E27FC236}">
                <a16:creationId xmlns:a16="http://schemas.microsoft.com/office/drawing/2014/main" id="{DE6E45A2-BBDA-4F76-8938-C964BA2D9ECC}"/>
              </a:ext>
            </a:extLst>
          </p:cNvPr>
          <p:cNvSpPr/>
          <p:nvPr/>
        </p:nvSpPr>
        <p:spPr bwMode="auto">
          <a:xfrm>
            <a:off x="6665913" y="3311525"/>
            <a:ext cx="1557337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Undistorted image CS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圆角矩形 12">
            <a:extLst>
              <a:ext uri="{FF2B5EF4-FFF2-40B4-BE49-F238E27FC236}">
                <a16:creationId xmlns:a16="http://schemas.microsoft.com/office/drawing/2014/main" id="{680F5AE7-D13C-4317-8AFD-302AFD6B4329}"/>
              </a:ext>
            </a:extLst>
          </p:cNvPr>
          <p:cNvSpPr/>
          <p:nvPr/>
        </p:nvSpPr>
        <p:spPr bwMode="auto">
          <a:xfrm>
            <a:off x="9023350" y="3314700"/>
            <a:ext cx="155575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Fisheye image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右箭头 2">
            <a:extLst>
              <a:ext uri="{FF2B5EF4-FFF2-40B4-BE49-F238E27FC236}">
                <a16:creationId xmlns:a16="http://schemas.microsoft.com/office/drawing/2014/main" id="{67AEA9FF-95B5-457B-9F91-D7552B80E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299" y="3640138"/>
            <a:ext cx="540000" cy="280987"/>
          </a:xfrm>
          <a:prstGeom prst="rightArrow">
            <a:avLst>
              <a:gd name="adj1" fmla="val 50000"/>
              <a:gd name="adj2" fmla="val 50168"/>
            </a:avLst>
          </a:prstGeom>
          <a:solidFill>
            <a:schemeClr val="accent4">
              <a:lumMod val="50000"/>
              <a:lumOff val="5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5" name="右箭头 2">
            <a:extLst>
              <a:ext uri="{FF2B5EF4-FFF2-40B4-BE49-F238E27FC236}">
                <a16:creationId xmlns:a16="http://schemas.microsoft.com/office/drawing/2014/main" id="{C0EF5951-3D4B-4B10-93A2-A64DBA9D4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4" y="3595688"/>
            <a:ext cx="504000" cy="282575"/>
          </a:xfrm>
          <a:prstGeom prst="rightArrow">
            <a:avLst>
              <a:gd name="adj1" fmla="val 50000"/>
              <a:gd name="adj2" fmla="val 50168"/>
            </a:avLst>
          </a:prstGeom>
          <a:solidFill>
            <a:schemeClr val="accent4">
              <a:lumMod val="50000"/>
              <a:lumOff val="5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6" name="右箭头 2">
            <a:extLst>
              <a:ext uri="{FF2B5EF4-FFF2-40B4-BE49-F238E27FC236}">
                <a16:creationId xmlns:a16="http://schemas.microsoft.com/office/drawing/2014/main" id="{D5B38A83-0E38-474F-81C7-8129D2640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3413" y="3595688"/>
            <a:ext cx="720000" cy="282575"/>
          </a:xfrm>
          <a:prstGeom prst="rightArrow">
            <a:avLst>
              <a:gd name="adj1" fmla="val 50000"/>
              <a:gd name="adj2" fmla="val 50168"/>
            </a:avLst>
          </a:prstGeom>
          <a:solidFill>
            <a:schemeClr val="accent4">
              <a:lumMod val="50000"/>
              <a:lumOff val="50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zh-CN" altLang="en-US" sz="1800">
              <a:ea typeface="宋体" panose="02010600030101010101" pitchFamily="2" charset="-122"/>
            </a:endParaRPr>
          </a:p>
        </p:txBody>
      </p:sp>
      <p:cxnSp>
        <p:nvCxnSpPr>
          <p:cNvPr id="37" name="直接连接符 6">
            <a:extLst>
              <a:ext uri="{FF2B5EF4-FFF2-40B4-BE49-F238E27FC236}">
                <a16:creationId xmlns:a16="http://schemas.microsoft.com/office/drawing/2014/main" id="{ACD8B11B-E760-4158-951E-E5074217EB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01900" y="4303713"/>
            <a:ext cx="0" cy="781050"/>
          </a:xfrm>
          <a:prstGeom prst="line">
            <a:avLst/>
          </a:prstGeom>
          <a:noFill/>
          <a:ln w="4445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文本框 31">
            <a:extLst>
              <a:ext uri="{FF2B5EF4-FFF2-40B4-BE49-F238E27FC236}">
                <a16:creationId xmlns:a16="http://schemas.microsoft.com/office/drawing/2014/main" id="{4B6FA021-EE21-44B1-AF99-CB50BC846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511675"/>
            <a:ext cx="16986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dirty="0" err="1">
                <a:ea typeface="宋体" panose="02010600030101010101" pitchFamily="2" charset="-122"/>
                <a:cs typeface="Calibri" panose="020F0502020204030204" pitchFamily="34" charset="0"/>
              </a:rPr>
              <a:t>undistortion</a:t>
            </a:r>
            <a:endParaRPr lang="en-US" altLang="zh-CN" sz="2000" dirty="0"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39" name="直接连接符 48">
            <a:extLst>
              <a:ext uri="{FF2B5EF4-FFF2-40B4-BE49-F238E27FC236}">
                <a16:creationId xmlns:a16="http://schemas.microsoft.com/office/drawing/2014/main" id="{F0888476-9A7D-4E97-91E5-74B6E109C8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18375" y="4322763"/>
            <a:ext cx="0" cy="781050"/>
          </a:xfrm>
          <a:prstGeom prst="line">
            <a:avLst/>
          </a:prstGeom>
          <a:noFill/>
          <a:ln w="4445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49">
            <a:extLst>
              <a:ext uri="{FF2B5EF4-FFF2-40B4-BE49-F238E27FC236}">
                <a16:creationId xmlns:a16="http://schemas.microsoft.com/office/drawing/2014/main" id="{98CF2438-FFB7-4A4C-9DEF-05A4265680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080625" y="4318000"/>
            <a:ext cx="0" cy="781050"/>
          </a:xfrm>
          <a:prstGeom prst="line">
            <a:avLst/>
          </a:prstGeom>
          <a:noFill/>
          <a:ln w="4445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连接符 48">
            <a:extLst>
              <a:ext uri="{FF2B5EF4-FFF2-40B4-BE49-F238E27FC236}">
                <a16:creationId xmlns:a16="http://schemas.microsoft.com/office/drawing/2014/main" id="{EEB8DA2A-EB5A-4D3A-B274-23EACD1F69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60925" y="4324350"/>
            <a:ext cx="0" cy="781050"/>
          </a:xfrm>
          <a:prstGeom prst="line">
            <a:avLst/>
          </a:prstGeom>
          <a:noFill/>
          <a:ln w="4445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文本框 35">
            <a:extLst>
              <a:ext uri="{FF2B5EF4-FFF2-40B4-BE49-F238E27FC236}">
                <a16:creationId xmlns:a16="http://schemas.microsoft.com/office/drawing/2014/main" id="{CBE125F3-DCE9-4A52-BDA4-F1A757D49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050" y="4495800"/>
            <a:ext cx="2143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>
                <a:ea typeface="宋体" panose="02010600030101010101" pitchFamily="2" charset="-122"/>
                <a:cs typeface="Calibri" panose="020F0502020204030204" pitchFamily="34" charset="0"/>
              </a:rPr>
              <a:t>A similarity matrix</a:t>
            </a:r>
          </a:p>
        </p:txBody>
      </p:sp>
      <p:sp>
        <p:nvSpPr>
          <p:cNvPr id="43" name="文本框 36">
            <a:extLst>
              <a:ext uri="{FF2B5EF4-FFF2-40B4-BE49-F238E27FC236}">
                <a16:creationId xmlns:a16="http://schemas.microsoft.com/office/drawing/2014/main" id="{B7D39C70-E1F6-434F-BD60-E2BA59FD7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497388"/>
            <a:ext cx="2571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>
                <a:ea typeface="宋体" panose="02010600030101010101" pitchFamily="2" charset="-122"/>
                <a:cs typeface="Calibri" panose="020F0502020204030204" pitchFamily="34" charset="0"/>
              </a:rPr>
              <a:t>A homography matrix</a:t>
            </a:r>
          </a:p>
        </p:txBody>
      </p:sp>
      <p:graphicFrame>
        <p:nvGraphicFramePr>
          <p:cNvPr id="44" name="Object 12">
            <a:extLst>
              <a:ext uri="{FF2B5EF4-FFF2-40B4-BE49-F238E27FC236}">
                <a16:creationId xmlns:a16="http://schemas.microsoft.com/office/drawing/2014/main" id="{0414207A-006B-48BC-9C9A-2D3F985A4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348856"/>
              </p:ext>
            </p:extLst>
          </p:nvPr>
        </p:nvGraphicFramePr>
        <p:xfrm>
          <a:off x="3495675" y="4832350"/>
          <a:ext cx="715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2" name="Equation" r:id="rId4" imgW="304668" imgH="190417" progId="Equation.DSMT4">
                  <p:embed/>
                </p:oleObj>
              </mc:Choice>
              <mc:Fallback>
                <p:oleObj name="Equation" r:id="rId4" imgW="304668" imgH="190417" progId="Equation.DSMT4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4832350"/>
                        <a:ext cx="71596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2">
            <a:extLst>
              <a:ext uri="{FF2B5EF4-FFF2-40B4-BE49-F238E27FC236}">
                <a16:creationId xmlns:a16="http://schemas.microsoft.com/office/drawing/2014/main" id="{C3F23956-A028-439C-879A-D0E2F09D74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402142"/>
              </p:ext>
            </p:extLst>
          </p:nvPr>
        </p:nvGraphicFramePr>
        <p:xfrm>
          <a:off x="5834063" y="4832350"/>
          <a:ext cx="6842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3" name="Equation" r:id="rId6" imgW="291960" imgH="190440" progId="Equation.DSMT4">
                  <p:embed/>
                </p:oleObj>
              </mc:Choice>
              <mc:Fallback>
                <p:oleObj name="Equation" r:id="rId6" imgW="291960" imgH="190440" progId="Equation.DSMT4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4832350"/>
                        <a:ext cx="6842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2">
            <a:extLst>
              <a:ext uri="{FF2B5EF4-FFF2-40B4-BE49-F238E27FC236}">
                <a16:creationId xmlns:a16="http://schemas.microsoft.com/office/drawing/2014/main" id="{B971844C-116D-4189-A912-9A15EA009D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557479"/>
              </p:ext>
            </p:extLst>
          </p:nvPr>
        </p:nvGraphicFramePr>
        <p:xfrm>
          <a:off x="8031163" y="4827588"/>
          <a:ext cx="1576387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4" name="Equation" r:id="rId8" imgW="672840" imgH="241200" progId="Equation.DSMT4">
                  <p:embed/>
                </p:oleObj>
              </mc:Choice>
              <mc:Fallback>
                <p:oleObj name="Equation" r:id="rId8" imgW="672840" imgH="241200" progId="Equation.DSMT4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1163" y="4827588"/>
                        <a:ext cx="1576387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2">
            <a:extLst>
              <a:ext uri="{FF2B5EF4-FFF2-40B4-BE49-F238E27FC236}">
                <a16:creationId xmlns:a16="http://schemas.microsoft.com/office/drawing/2014/main" id="{343BBBB6-5A45-4CA2-9972-F3B074275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684995"/>
              </p:ext>
            </p:extLst>
          </p:nvPr>
        </p:nvGraphicFramePr>
        <p:xfrm>
          <a:off x="2308225" y="5914673"/>
          <a:ext cx="395707" cy="444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5" name="Equation" r:id="rId10" imgW="164957" imgH="190335" progId="Equation.DSMT4">
                  <p:embed/>
                </p:oleObj>
              </mc:Choice>
              <mc:Fallback>
                <p:oleObj name="Equation" r:id="rId10" imgW="164957" imgH="190335" progId="Equation.DSMT4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5914673"/>
                        <a:ext cx="395707" cy="4447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>
            <a:extLst>
              <a:ext uri="{FF2B5EF4-FFF2-40B4-BE49-F238E27FC236}">
                <a16:creationId xmlns:a16="http://schemas.microsoft.com/office/drawing/2014/main" id="{F6BE9685-F871-4773-B10C-CFAD754D5B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026274"/>
              </p:ext>
            </p:extLst>
          </p:nvPr>
        </p:nvGraphicFramePr>
        <p:xfrm>
          <a:off x="9901756" y="5914793"/>
          <a:ext cx="426519" cy="444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6" name="Equation" r:id="rId12" imgW="177646" imgH="190335" progId="Equation.DSMT4">
                  <p:embed/>
                </p:oleObj>
              </mc:Choice>
              <mc:Fallback>
                <p:oleObj name="Equation" r:id="rId12" imgW="177646" imgH="190335" progId="Equation.DSMT4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1756" y="5914793"/>
                        <a:ext cx="426519" cy="4447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9" name="直接箭头连接符 2">
            <a:extLst>
              <a:ext uri="{FF2B5EF4-FFF2-40B4-BE49-F238E27FC236}">
                <a16:creationId xmlns:a16="http://schemas.microsoft.com/office/drawing/2014/main" id="{6D587828-5906-459A-9E96-CDDBACA9FF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03932" y="6137039"/>
            <a:ext cx="7236000" cy="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文本框 31">
            <a:extLst>
              <a:ext uri="{FF2B5EF4-FFF2-40B4-BE49-F238E27FC236}">
                <a16:creationId xmlns:a16="http://schemas.microsoft.com/office/drawing/2014/main" id="{1A3921E3-0B40-4B87-9295-C14F53A72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4632" y="5724525"/>
            <a:ext cx="2309369" cy="40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>
                <a:ea typeface="宋体" panose="02010600030101010101" pitchFamily="2" charset="-122"/>
                <a:cs typeface="Calibri" panose="020F0502020204030204" pitchFamily="34" charset="0"/>
              </a:rPr>
              <a:t>a look-up table</a:t>
            </a:r>
          </a:p>
        </p:txBody>
      </p:sp>
      <p:graphicFrame>
        <p:nvGraphicFramePr>
          <p:cNvPr id="51" name="Object 12">
            <a:extLst>
              <a:ext uri="{FF2B5EF4-FFF2-40B4-BE49-F238E27FC236}">
                <a16:creationId xmlns:a16="http://schemas.microsoft.com/office/drawing/2014/main" id="{FC0ECC97-9C92-4B0A-9AC7-BD5425825E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928987"/>
              </p:ext>
            </p:extLst>
          </p:nvPr>
        </p:nvGraphicFramePr>
        <p:xfrm>
          <a:off x="6468620" y="5757395"/>
          <a:ext cx="604460" cy="383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7" name="Equation" r:id="rId14" imgW="291973" imgH="190417" progId="Equation.DSMT4">
                  <p:embed/>
                </p:oleObj>
              </mc:Choice>
              <mc:Fallback>
                <p:oleObj name="Equation" r:id="rId14" imgW="291973" imgH="190417" progId="Equation.DSMT4">
                  <p:embed/>
                  <p:pic>
                    <p:nvPicPr>
                      <p:cNvPr id="3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8620" y="5757395"/>
                        <a:ext cx="604460" cy="383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>
            <a:extLst>
              <a:ext uri="{FF2B5EF4-FFF2-40B4-BE49-F238E27FC236}">
                <a16:creationId xmlns:a16="http://schemas.microsoft.com/office/drawing/2014/main" id="{9D48D824-748A-43B1-8BDA-7B123723A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774940"/>
              </p:ext>
            </p:extLst>
          </p:nvPr>
        </p:nvGraphicFramePr>
        <p:xfrm>
          <a:off x="7169150" y="5164138"/>
          <a:ext cx="357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8" name="Equation" r:id="rId16" imgW="152280" imgH="190440" progId="Equation.DSMT4">
                  <p:embed/>
                </p:oleObj>
              </mc:Choice>
              <mc:Fallback>
                <p:oleObj name="Equation" r:id="rId16" imgW="152280" imgH="190440" progId="Equation.DSMT4">
                  <p:embed/>
                  <p:pic>
                    <p:nvPicPr>
                      <p:cNvPr id="46" name="Object 12">
                        <a:extLst>
                          <a:ext uri="{FF2B5EF4-FFF2-40B4-BE49-F238E27FC236}">
                            <a16:creationId xmlns:a16="http://schemas.microsoft.com/office/drawing/2014/main" id="{B971844C-116D-4189-A912-9A15EA009D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9150" y="5164138"/>
                        <a:ext cx="3571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12">
            <a:extLst>
              <a:ext uri="{FF2B5EF4-FFF2-40B4-BE49-F238E27FC236}">
                <a16:creationId xmlns:a16="http://schemas.microsoft.com/office/drawing/2014/main" id="{90413C71-8B94-41B3-8338-8148D959B8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659725"/>
              </p:ext>
            </p:extLst>
          </p:nvPr>
        </p:nvGraphicFramePr>
        <p:xfrm>
          <a:off x="4673600" y="5159375"/>
          <a:ext cx="4460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9" name="Equation" r:id="rId18" imgW="190440" imgH="190440" progId="Equation.DSMT4">
                  <p:embed/>
                </p:oleObj>
              </mc:Choice>
              <mc:Fallback>
                <p:oleObj name="Equation" r:id="rId18" imgW="190440" imgH="190440" progId="Equation.DSMT4">
                  <p:embed/>
                  <p:pic>
                    <p:nvPicPr>
                      <p:cNvPr id="52" name="Object 12">
                        <a:extLst>
                          <a:ext uri="{FF2B5EF4-FFF2-40B4-BE49-F238E27FC236}">
                            <a16:creationId xmlns:a16="http://schemas.microsoft.com/office/drawing/2014/main" id="{9D48D824-748A-43B1-8BDA-7B123723AA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5159375"/>
                        <a:ext cx="44608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129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098676" y="1585913"/>
            <a:ext cx="87503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just"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Suppose that the transformation matrix from bird’s-eye-view to WCS is           , the transformation matrix from WCS to the undistorted image is           , and the camera </a:t>
            </a:r>
            <a:r>
              <a:rPr lang="en-US" altLang="zh-CN" b="0" dirty="0" err="1">
                <a:latin typeface="Calibri" panose="020F0502020204030204" pitchFamily="34" charset="0"/>
                <a:cs typeface="+mn-cs"/>
              </a:rPr>
              <a:t>intrinsics</a:t>
            </a:r>
            <a:r>
              <a:rPr lang="en-US" altLang="zh-CN" b="0" dirty="0">
                <a:latin typeface="Calibri" panose="020F0502020204030204" pitchFamily="34" charset="0"/>
                <a:cs typeface="+mn-cs"/>
              </a:rPr>
              <a:t> are known</a:t>
            </a:r>
          </a:p>
        </p:txBody>
      </p:sp>
      <p:graphicFrame>
        <p:nvGraphicFramePr>
          <p:cNvPr id="686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487855"/>
              </p:ext>
            </p:extLst>
          </p:nvPr>
        </p:nvGraphicFramePr>
        <p:xfrm>
          <a:off x="2551113" y="1981200"/>
          <a:ext cx="715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96" name="Equation" r:id="rId4" imgW="304668" imgH="190417" progId="Equation.DSMT4">
                  <p:embed/>
                </p:oleObj>
              </mc:Choice>
              <mc:Fallback>
                <p:oleObj name="Equation" r:id="rId4" imgW="304668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113" y="1981200"/>
                        <a:ext cx="71596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339468"/>
              </p:ext>
            </p:extLst>
          </p:nvPr>
        </p:nvGraphicFramePr>
        <p:xfrm>
          <a:off x="3251201" y="2351088"/>
          <a:ext cx="6842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97" name="Equation" r:id="rId6" imgW="291973" imgH="190417" progId="Equation.DSMT4">
                  <p:embed/>
                </p:oleObj>
              </mc:Choice>
              <mc:Fallback>
                <p:oleObj name="Equation" r:id="rId6" imgW="291973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201" y="2351088"/>
                        <a:ext cx="6842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2092326" y="2908301"/>
            <a:ext cx="80422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Then, given a position                    on bird’s-eye-view, we can get its corresponding position in the original fisheye image as  </a:t>
            </a:r>
          </a:p>
        </p:txBody>
      </p:sp>
      <p:graphicFrame>
        <p:nvGraphicFramePr>
          <p:cNvPr id="68614" name="Object 12"/>
          <p:cNvGraphicFramePr>
            <a:graphicFrameLocks noChangeAspect="1"/>
          </p:cNvGraphicFramePr>
          <p:nvPr/>
        </p:nvGraphicFramePr>
        <p:xfrm>
          <a:off x="4948239" y="2847976"/>
          <a:ext cx="13684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98" name="Equation" r:id="rId8" imgW="583947" imgH="241195" progId="Equation.DSMT4">
                  <p:embed/>
                </p:oleObj>
              </mc:Choice>
              <mc:Fallback>
                <p:oleObj name="Equation" r:id="rId8" imgW="583947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239" y="2847976"/>
                        <a:ext cx="13684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552882"/>
              </p:ext>
            </p:extLst>
          </p:nvPr>
        </p:nvGraphicFramePr>
        <p:xfrm>
          <a:off x="3900488" y="3635375"/>
          <a:ext cx="383540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99" name="Equation" r:id="rId10" imgW="1638000" imgH="622080" progId="Equation.DSMT4">
                  <p:embed/>
                </p:oleObj>
              </mc:Choice>
              <mc:Fallback>
                <p:oleObj name="Equation" r:id="rId10" imgW="1638000" imgH="622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88" y="3635375"/>
                        <a:ext cx="3835400" cy="14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6" name="Rectangle 3"/>
          <p:cNvSpPr txBox="1">
            <a:spLocks noChangeArrowheads="1"/>
          </p:cNvSpPr>
          <p:nvPr/>
        </p:nvSpPr>
        <p:spPr bwMode="auto">
          <a:xfrm>
            <a:off x="1646238" y="914401"/>
            <a:ext cx="8750300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/>
            <a:r>
              <a:rPr lang="en-US" altLang="zh-CN" sz="2800">
                <a:ea typeface="ＭＳ Ｐゴシック" panose="020B0600070205080204" pitchFamily="34" charset="-128"/>
                <a:cs typeface="Calibri" panose="020F0502020204030204" pitchFamily="34" charset="0"/>
              </a:rPr>
              <a:t>Basic idea for bird’s-eye-view generation</a:t>
            </a:r>
            <a:endParaRPr lang="en-US" altLang="zh-CN">
              <a:solidFill>
                <a:srgbClr val="404040"/>
              </a:solidFill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2095501" y="5073650"/>
            <a:ext cx="80422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just"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Then, the intensity of the pixel                    can be determined using some interpolation technique based on the neighborhood around        on the fisheye image</a:t>
            </a:r>
          </a:p>
        </p:txBody>
      </p:sp>
      <p:graphicFrame>
        <p:nvGraphicFramePr>
          <p:cNvPr id="68618" name="Object 12"/>
          <p:cNvGraphicFramePr>
            <a:graphicFrameLocks noChangeAspect="1"/>
          </p:cNvGraphicFramePr>
          <p:nvPr/>
        </p:nvGraphicFramePr>
        <p:xfrm>
          <a:off x="6242051" y="5022851"/>
          <a:ext cx="13684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0" name="Equation" r:id="rId12" imgW="583947" imgH="241195" progId="Equation.DSMT4">
                  <p:embed/>
                </p:oleObj>
              </mc:Choice>
              <mc:Fallback>
                <p:oleObj name="Equation" r:id="rId12" imgW="583947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2051" y="5022851"/>
                        <a:ext cx="13684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439370"/>
              </p:ext>
            </p:extLst>
          </p:nvPr>
        </p:nvGraphicFramePr>
        <p:xfrm>
          <a:off x="4976813" y="5840413"/>
          <a:ext cx="41592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01" name="Equation" r:id="rId14" imgW="177480" imgH="190440" progId="Equation.DSMT4">
                  <p:embed/>
                </p:oleObj>
              </mc:Choice>
              <mc:Fallback>
                <p:oleObj name="Equation" r:id="rId14" imgW="1774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813" y="5840413"/>
                        <a:ext cx="415925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0" name="Rectangle 2"/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</p:spTree>
    <p:extLst>
      <p:ext uri="{BB962C8B-B14F-4D97-AF65-F5344CB8AC3E}">
        <p14:creationId xmlns:p14="http://schemas.microsoft.com/office/powerpoint/2010/main" val="234665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1" name="Rectangle 3"/>
          <p:cNvSpPr txBox="1">
            <a:spLocks noChangeArrowheads="1"/>
          </p:cNvSpPr>
          <p:nvPr/>
        </p:nvSpPr>
        <p:spPr bwMode="auto">
          <a:xfrm>
            <a:off x="1646238" y="914401"/>
            <a:ext cx="8750300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/>
            <a:r>
              <a:rPr lang="en-US" altLang="zh-CN" sz="2800">
                <a:ea typeface="ＭＳ Ｐゴシック" panose="020B0600070205080204" pitchFamily="34" charset="-128"/>
                <a:cs typeface="Calibri" panose="020F0502020204030204" pitchFamily="34" charset="0"/>
              </a:rPr>
              <a:t>Basic idea for bird’s-eye-view generation</a:t>
            </a:r>
            <a:endParaRPr lang="en-US" altLang="zh-CN">
              <a:solidFill>
                <a:srgbClr val="404040"/>
              </a:solidFill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095501" y="3113088"/>
            <a:ext cx="80422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The key problem is how to obtain           and           ?</a:t>
            </a:r>
          </a:p>
        </p:txBody>
      </p:sp>
      <p:graphicFrame>
        <p:nvGraphicFramePr>
          <p:cNvPr id="70663" name="Object 12"/>
          <p:cNvGraphicFramePr>
            <a:graphicFrameLocks noChangeAspect="1"/>
          </p:cNvGraphicFramePr>
          <p:nvPr/>
        </p:nvGraphicFramePr>
        <p:xfrm>
          <a:off x="6327776" y="3092450"/>
          <a:ext cx="7143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26" name="Equation" r:id="rId4" imgW="304668" imgH="190417" progId="Equation.DSMT4">
                  <p:embed/>
                </p:oleObj>
              </mc:Choice>
              <mc:Fallback>
                <p:oleObj name="Equation" r:id="rId4" imgW="304668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776" y="3092450"/>
                        <a:ext cx="7143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4" name="Object 12"/>
          <p:cNvGraphicFramePr>
            <a:graphicFrameLocks noChangeAspect="1"/>
          </p:cNvGraphicFramePr>
          <p:nvPr/>
        </p:nvGraphicFramePr>
        <p:xfrm>
          <a:off x="7602538" y="3109913"/>
          <a:ext cx="6842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27" name="Equation" r:id="rId6" imgW="291973" imgH="190417" progId="Equation.DSMT4">
                  <p:embed/>
                </p:oleObj>
              </mc:Choice>
              <mc:Fallback>
                <p:oleObj name="Equation" r:id="rId6" imgW="291973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2538" y="3109913"/>
                        <a:ext cx="6842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5" name="Rectangle 2"/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AC733C00-4347-4247-8FC1-2257136B9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676" y="1585913"/>
            <a:ext cx="87503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algn="just"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Suppose that the transformation matrix from bird’s-eye-view to WCS is           , the transformation matrix from WCS to the undistorted image is           , and the camera </a:t>
            </a:r>
            <a:r>
              <a:rPr lang="en-US" altLang="zh-CN" b="0" dirty="0" err="1">
                <a:latin typeface="Calibri" panose="020F0502020204030204" pitchFamily="34" charset="0"/>
                <a:cs typeface="+mn-cs"/>
              </a:rPr>
              <a:t>intrinsics</a:t>
            </a:r>
            <a:r>
              <a:rPr lang="en-US" altLang="zh-CN" b="0" dirty="0">
                <a:latin typeface="Calibri" panose="020F0502020204030204" pitchFamily="34" charset="0"/>
                <a:cs typeface="+mn-cs"/>
              </a:rPr>
              <a:t> are known</a:t>
            </a:r>
          </a:p>
        </p:txBody>
      </p:sp>
      <p:graphicFrame>
        <p:nvGraphicFramePr>
          <p:cNvPr id="11" name="Object 12">
            <a:extLst>
              <a:ext uri="{FF2B5EF4-FFF2-40B4-BE49-F238E27FC236}">
                <a16:creationId xmlns:a16="http://schemas.microsoft.com/office/drawing/2014/main" id="{9308CB3D-4933-4862-9BB5-838569227A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297823"/>
              </p:ext>
            </p:extLst>
          </p:nvPr>
        </p:nvGraphicFramePr>
        <p:xfrm>
          <a:off x="2551113" y="1981200"/>
          <a:ext cx="715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28" name="Equation" r:id="rId8" imgW="304668" imgH="190417" progId="Equation.DSMT4">
                  <p:embed/>
                </p:oleObj>
              </mc:Choice>
              <mc:Fallback>
                <p:oleObj name="Equation" r:id="rId8" imgW="304668" imgH="190417" progId="Equation.DSMT4">
                  <p:embed/>
                  <p:pic>
                    <p:nvPicPr>
                      <p:cNvPr id="686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113" y="1981200"/>
                        <a:ext cx="71596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F347D4CE-4B3D-4B61-86A7-21CA3F533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508463"/>
              </p:ext>
            </p:extLst>
          </p:nvPr>
        </p:nvGraphicFramePr>
        <p:xfrm>
          <a:off x="3251201" y="2351088"/>
          <a:ext cx="6842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29" name="Equation" r:id="rId9" imgW="291973" imgH="190417" progId="Equation.DSMT4">
                  <p:embed/>
                </p:oleObj>
              </mc:Choice>
              <mc:Fallback>
                <p:oleObj name="Equation" r:id="rId9" imgW="291973" imgH="190417" progId="Equation.DSMT4">
                  <p:embed/>
                  <p:pic>
                    <p:nvPicPr>
                      <p:cNvPr id="686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201" y="2351088"/>
                        <a:ext cx="6842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207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 txBox="1">
            <a:spLocks noChangeArrowheads="1"/>
          </p:cNvSpPr>
          <p:nvPr/>
        </p:nvSpPr>
        <p:spPr bwMode="auto">
          <a:xfrm>
            <a:off x="1646238" y="914401"/>
            <a:ext cx="87503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/>
            <a:r>
              <a:rPr lang="en-US" altLang="zh-CN" sz="2800">
                <a:ea typeface="ＭＳ Ｐゴシック" panose="020B0600070205080204" pitchFamily="34" charset="-128"/>
                <a:cs typeface="Calibri" panose="020F0502020204030204" pitchFamily="34" charset="0"/>
              </a:rPr>
              <a:t>Determine</a:t>
            </a:r>
            <a:endParaRPr lang="en-US" altLang="zh-CN">
              <a:solidFill>
                <a:srgbClr val="404040"/>
              </a:solidFill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graphicFrame>
        <p:nvGraphicFramePr>
          <p:cNvPr id="72707" name="Object 12"/>
          <p:cNvGraphicFramePr>
            <a:graphicFrameLocks noChangeAspect="1"/>
          </p:cNvGraphicFramePr>
          <p:nvPr/>
        </p:nvGraphicFramePr>
        <p:xfrm>
          <a:off x="4103689" y="952500"/>
          <a:ext cx="7143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9" name="Equation" r:id="rId4" imgW="304668" imgH="190417" progId="Equation.DSMT4">
                  <p:embed/>
                </p:oleObj>
              </mc:Choice>
              <mc:Fallback>
                <p:oleObj name="Equation" r:id="rId4" imgW="304668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89" y="952500"/>
                        <a:ext cx="7143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/>
          <p:cNvSpPr/>
          <p:nvPr/>
        </p:nvSpPr>
        <p:spPr>
          <a:xfrm>
            <a:off x="2951163" y="2090738"/>
            <a:ext cx="1797050" cy="2697162"/>
          </a:xfrm>
          <a:prstGeom prst="rect">
            <a:avLst/>
          </a:prstGeom>
          <a:noFill/>
          <a:ln w="254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323138" y="2079625"/>
            <a:ext cx="1676400" cy="2325688"/>
          </a:xfrm>
          <a:prstGeom prst="rect">
            <a:avLst/>
          </a:prstGeom>
          <a:noFill/>
          <a:ln w="254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72710" name="直接箭头连接符 43"/>
          <p:cNvCxnSpPr>
            <a:cxnSpLocks noChangeShapeType="1"/>
          </p:cNvCxnSpPr>
          <p:nvPr/>
        </p:nvCxnSpPr>
        <p:spPr bwMode="auto">
          <a:xfrm>
            <a:off x="2951164" y="2082800"/>
            <a:ext cx="2046287" cy="0"/>
          </a:xfrm>
          <a:prstGeom prst="straightConnector1">
            <a:avLst/>
          </a:prstGeom>
          <a:noFill/>
          <a:ln w="6350" algn="ctr">
            <a:solidFill>
              <a:srgbClr val="5B9BD5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11" name="直接箭头连接符 44"/>
          <p:cNvCxnSpPr>
            <a:cxnSpLocks noChangeShapeType="1"/>
          </p:cNvCxnSpPr>
          <p:nvPr/>
        </p:nvCxnSpPr>
        <p:spPr bwMode="auto">
          <a:xfrm flipH="1">
            <a:off x="2957513" y="2092325"/>
            <a:ext cx="6350" cy="2998788"/>
          </a:xfrm>
          <a:prstGeom prst="straightConnector1">
            <a:avLst/>
          </a:prstGeom>
          <a:noFill/>
          <a:ln w="6350" algn="ctr">
            <a:solidFill>
              <a:srgbClr val="5B9BD5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12" name="文本框 45"/>
          <p:cNvSpPr txBox="1">
            <a:spLocks noChangeArrowheads="1"/>
          </p:cNvSpPr>
          <p:nvPr/>
        </p:nvSpPr>
        <p:spPr bwMode="auto">
          <a:xfrm>
            <a:off x="5075238" y="1897064"/>
            <a:ext cx="317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X</a:t>
            </a:r>
            <a:endParaRPr lang="zh-CN" altLang="en-US" sz="180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2713" name="文本框 46"/>
          <p:cNvSpPr txBox="1">
            <a:spLocks noChangeArrowheads="1"/>
          </p:cNvSpPr>
          <p:nvPr/>
        </p:nvSpPr>
        <p:spPr bwMode="auto">
          <a:xfrm>
            <a:off x="2640013" y="5094289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endParaRPr lang="zh-CN" altLang="en-US" sz="180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2714" name="文本框 47"/>
          <p:cNvSpPr txBox="1">
            <a:spLocks noChangeArrowheads="1"/>
          </p:cNvSpPr>
          <p:nvPr/>
        </p:nvSpPr>
        <p:spPr bwMode="auto">
          <a:xfrm>
            <a:off x="9209088" y="3078164"/>
            <a:ext cx="317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X</a:t>
            </a:r>
            <a:endParaRPr lang="zh-CN" altLang="en-US" sz="180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2715" name="文本框 49"/>
          <p:cNvSpPr txBox="1">
            <a:spLocks noChangeArrowheads="1"/>
          </p:cNvSpPr>
          <p:nvPr/>
        </p:nvSpPr>
        <p:spPr bwMode="auto">
          <a:xfrm>
            <a:off x="7918450" y="1463675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Y</a:t>
            </a:r>
            <a:endParaRPr lang="zh-CN" altLang="en-US" sz="180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72716" name="直接箭头连接符 50"/>
          <p:cNvCxnSpPr>
            <a:cxnSpLocks noChangeShapeType="1"/>
          </p:cNvCxnSpPr>
          <p:nvPr/>
        </p:nvCxnSpPr>
        <p:spPr bwMode="auto">
          <a:xfrm>
            <a:off x="8180388" y="3262313"/>
            <a:ext cx="1001712" cy="0"/>
          </a:xfrm>
          <a:prstGeom prst="straightConnector1">
            <a:avLst/>
          </a:prstGeom>
          <a:noFill/>
          <a:ln w="63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17" name="直接箭头连接符 51"/>
          <p:cNvCxnSpPr>
            <a:cxnSpLocks noChangeShapeType="1"/>
          </p:cNvCxnSpPr>
          <p:nvPr/>
        </p:nvCxnSpPr>
        <p:spPr bwMode="auto">
          <a:xfrm flipV="1">
            <a:off x="8180388" y="1724026"/>
            <a:ext cx="0" cy="1547813"/>
          </a:xfrm>
          <a:prstGeom prst="straightConnector1">
            <a:avLst/>
          </a:prstGeom>
          <a:noFill/>
          <a:ln w="63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椭圆 52"/>
          <p:cNvSpPr/>
          <p:nvPr/>
        </p:nvSpPr>
        <p:spPr>
          <a:xfrm>
            <a:off x="2914651" y="2071688"/>
            <a:ext cx="68263" cy="68262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8143876" y="3233738"/>
            <a:ext cx="68263" cy="68262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2720" name="文本框 54"/>
          <p:cNvSpPr txBox="1">
            <a:spLocks noChangeArrowheads="1"/>
          </p:cNvSpPr>
          <p:nvPr/>
        </p:nvSpPr>
        <p:spPr bwMode="auto">
          <a:xfrm>
            <a:off x="6546850" y="3017838"/>
            <a:ext cx="698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(mm)</a:t>
            </a: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721" name="文本框 55"/>
          <p:cNvSpPr txBox="1">
            <a:spLocks noChangeArrowheads="1"/>
          </p:cNvSpPr>
          <p:nvPr/>
        </p:nvSpPr>
        <p:spPr bwMode="auto">
          <a:xfrm>
            <a:off x="1660526" y="3890963"/>
            <a:ext cx="10080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 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(pixels)</a:t>
            </a: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722" name="文本框 56"/>
          <p:cNvSpPr txBox="1">
            <a:spLocks noChangeArrowheads="1"/>
          </p:cNvSpPr>
          <p:nvPr/>
        </p:nvSpPr>
        <p:spPr bwMode="auto">
          <a:xfrm>
            <a:off x="3405189" y="1435100"/>
            <a:ext cx="1101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 </a:t>
            </a:r>
            <a:r>
              <a:rPr lang="en-US" altLang="zh-CN" sz="18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(pixels)</a:t>
            </a:r>
            <a:endParaRPr lang="zh-CN" altLang="en-US" sz="180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左大括号 57"/>
          <p:cNvSpPr/>
          <p:nvPr/>
        </p:nvSpPr>
        <p:spPr>
          <a:xfrm>
            <a:off x="2724151" y="2111376"/>
            <a:ext cx="207963" cy="2676525"/>
          </a:xfrm>
          <a:prstGeom prst="leftBrac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9" name="左大括号 58"/>
          <p:cNvSpPr/>
          <p:nvPr/>
        </p:nvSpPr>
        <p:spPr>
          <a:xfrm rot="5400000">
            <a:off x="3748089" y="996951"/>
            <a:ext cx="206375" cy="1793875"/>
          </a:xfrm>
          <a:prstGeom prst="leftBrac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2" name="矩形 6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73992" y="1376694"/>
            <a:ext cx="1365950" cy="71468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63" name="右箭头 62"/>
          <p:cNvSpPr/>
          <p:nvPr/>
        </p:nvSpPr>
        <p:spPr>
          <a:xfrm>
            <a:off x="5262563" y="3438526"/>
            <a:ext cx="768350" cy="290513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4" name="矩形 6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456497" y="1363710"/>
            <a:ext cx="1154355" cy="714683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65" name="矩形 6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99021" y="4446399"/>
            <a:ext cx="1481368" cy="714683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66" name="矩形 6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36452" y="4431550"/>
            <a:ext cx="1269771" cy="714683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67" name="左大括号 66"/>
          <p:cNvSpPr/>
          <p:nvPr/>
        </p:nvSpPr>
        <p:spPr>
          <a:xfrm>
            <a:off x="7070725" y="2070100"/>
            <a:ext cx="230188" cy="2362200"/>
          </a:xfrm>
          <a:prstGeom prst="leftBrac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2731" name="Rectangle 2"/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2095501" y="5538788"/>
            <a:ext cx="80422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Note: It is valid only when you think the origin of the world CS is at the center of the bird’s-eye-view image</a:t>
            </a:r>
          </a:p>
        </p:txBody>
      </p:sp>
    </p:spTree>
    <p:extLst>
      <p:ext uri="{BB962C8B-B14F-4D97-AF65-F5344CB8AC3E}">
        <p14:creationId xmlns:p14="http://schemas.microsoft.com/office/powerpoint/2010/main" val="361487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 txBox="1">
            <a:spLocks noChangeArrowheads="1"/>
          </p:cNvSpPr>
          <p:nvPr/>
        </p:nvSpPr>
        <p:spPr bwMode="auto">
          <a:xfrm>
            <a:off x="1646238" y="914401"/>
            <a:ext cx="87503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/>
            <a:r>
              <a:rPr lang="en-US" altLang="zh-CN" sz="2800">
                <a:ea typeface="ＭＳ Ｐゴシック" panose="020B0600070205080204" pitchFamily="34" charset="-128"/>
                <a:cs typeface="Calibri" panose="020F0502020204030204" pitchFamily="34" charset="0"/>
              </a:rPr>
              <a:t>Determine</a:t>
            </a:r>
            <a:endParaRPr lang="en-US" altLang="zh-CN">
              <a:solidFill>
                <a:srgbClr val="404040"/>
              </a:solidFill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graphicFrame>
        <p:nvGraphicFramePr>
          <p:cNvPr id="74755" name="Object 12"/>
          <p:cNvGraphicFramePr>
            <a:graphicFrameLocks noChangeAspect="1"/>
          </p:cNvGraphicFramePr>
          <p:nvPr/>
        </p:nvGraphicFramePr>
        <p:xfrm>
          <a:off x="4103689" y="952500"/>
          <a:ext cx="7143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49" name="Equation" r:id="rId4" imgW="304668" imgH="190417" progId="Equation.DSMT4">
                  <p:embed/>
                </p:oleObj>
              </mc:Choice>
              <mc:Fallback>
                <p:oleObj name="Equation" r:id="rId4" imgW="304668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689" y="952500"/>
                        <a:ext cx="7143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6" name="对象 6"/>
          <p:cNvGraphicFramePr>
            <a:graphicFrameLocks noChangeAspect="1"/>
          </p:cNvGraphicFramePr>
          <p:nvPr/>
        </p:nvGraphicFramePr>
        <p:xfrm>
          <a:off x="3665539" y="2597151"/>
          <a:ext cx="5253037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0" name="Equation" r:id="rId6" imgW="2654300" imgH="1244600" progId="Equation.DSMT4">
                  <p:embed/>
                </p:oleObj>
              </mc:Choice>
              <mc:Fallback>
                <p:oleObj name="Equation" r:id="rId6" imgW="2654300" imgH="1244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5539" y="2597151"/>
                        <a:ext cx="5253037" cy="246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095501" y="1714500"/>
            <a:ext cx="804227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For a point                    on bird’s-eye-view, the corresponding point on the world coordinate system is, </a:t>
            </a:r>
          </a:p>
        </p:txBody>
      </p:sp>
      <p:graphicFrame>
        <p:nvGraphicFramePr>
          <p:cNvPr id="74758" name="对象 29"/>
          <p:cNvGraphicFramePr>
            <a:graphicFrameLocks noChangeAspect="1"/>
          </p:cNvGraphicFramePr>
          <p:nvPr/>
        </p:nvGraphicFramePr>
        <p:xfrm>
          <a:off x="3613150" y="1689100"/>
          <a:ext cx="12398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1" name="Equation" r:id="rId8" imgW="685800" imgH="279400" progId="Equation.DSMT4">
                  <p:embed/>
                </p:oleObj>
              </mc:Choice>
              <mc:Fallback>
                <p:oleObj name="Equation" r:id="rId8" imgW="6858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1689100"/>
                        <a:ext cx="123983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4613275" y="5156201"/>
            <a:ext cx="22733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Please verify!!</a:t>
            </a:r>
          </a:p>
        </p:txBody>
      </p:sp>
      <p:sp>
        <p:nvSpPr>
          <p:cNvPr id="74760" name="Rectangle 2"/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</p:spTree>
    <p:extLst>
      <p:ext uri="{BB962C8B-B14F-4D97-AF65-F5344CB8AC3E}">
        <p14:creationId xmlns:p14="http://schemas.microsoft.com/office/powerpoint/2010/main" val="107089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3"/>
          <p:cNvSpPr txBox="1">
            <a:spLocks noChangeArrowheads="1"/>
          </p:cNvSpPr>
          <p:nvPr/>
        </p:nvSpPr>
        <p:spPr bwMode="auto">
          <a:xfrm>
            <a:off x="1646238" y="914401"/>
            <a:ext cx="87503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/>
            <a:r>
              <a:rPr lang="en-US" altLang="zh-CN" sz="2800">
                <a:ea typeface="ＭＳ Ｐゴシック" panose="020B0600070205080204" pitchFamily="34" charset="-128"/>
                <a:cs typeface="Calibri" panose="020F0502020204030204" pitchFamily="34" charset="0"/>
              </a:rPr>
              <a:t>Determine</a:t>
            </a:r>
            <a:endParaRPr lang="en-US" altLang="zh-CN">
              <a:solidFill>
                <a:srgbClr val="404040"/>
              </a:solidFill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graphicFrame>
        <p:nvGraphicFramePr>
          <p:cNvPr id="76803" name="Object 12"/>
          <p:cNvGraphicFramePr>
            <a:graphicFrameLocks noChangeAspect="1"/>
          </p:cNvGraphicFramePr>
          <p:nvPr/>
        </p:nvGraphicFramePr>
        <p:xfrm>
          <a:off x="4048125" y="962025"/>
          <a:ext cx="68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5" name="Equation" r:id="rId4" imgW="291973" imgH="190417" progId="Equation.DSMT4">
                  <p:embed/>
                </p:oleObj>
              </mc:Choice>
              <mc:Fallback>
                <p:oleObj name="Equation" r:id="rId4" imgW="291973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25" y="962025"/>
                        <a:ext cx="685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095501" y="1557338"/>
            <a:ext cx="80422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The physical plane (in WCS) and the undistorted image plane can be linked via a </a:t>
            </a:r>
            <a:r>
              <a:rPr lang="en-US" altLang="zh-CN" b="0" dirty="0" err="1">
                <a:latin typeface="Calibri" panose="020F0502020204030204" pitchFamily="34" charset="0"/>
                <a:cs typeface="+mn-cs"/>
              </a:rPr>
              <a:t>homography</a:t>
            </a:r>
            <a:r>
              <a:rPr lang="en-US" altLang="zh-CN" b="0" dirty="0">
                <a:latin typeface="Calibri" panose="020F0502020204030204" pitchFamily="34" charset="0"/>
                <a:cs typeface="+mn-cs"/>
              </a:rPr>
              <a:t> matrix</a:t>
            </a:r>
          </a:p>
        </p:txBody>
      </p:sp>
      <p:graphicFrame>
        <p:nvGraphicFramePr>
          <p:cNvPr id="76805" name="Object 12"/>
          <p:cNvGraphicFramePr>
            <a:graphicFrameLocks noChangeAspect="1"/>
          </p:cNvGraphicFramePr>
          <p:nvPr/>
        </p:nvGraphicFramePr>
        <p:xfrm>
          <a:off x="6996113" y="1949450"/>
          <a:ext cx="68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6" name="Equation" r:id="rId6" imgW="291973" imgH="190417" progId="Equation.DSMT4">
                  <p:embed/>
                </p:oleObj>
              </mc:Choice>
              <mc:Fallback>
                <p:oleObj name="Equation" r:id="rId6" imgW="291973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6113" y="1949450"/>
                        <a:ext cx="685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6" name="Object 12"/>
          <p:cNvGraphicFramePr>
            <a:graphicFrameLocks noChangeAspect="1"/>
          </p:cNvGraphicFramePr>
          <p:nvPr/>
        </p:nvGraphicFramePr>
        <p:xfrm>
          <a:off x="4903789" y="2462213"/>
          <a:ext cx="16097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7" name="Equation" r:id="rId7" imgW="685800" imgH="190500" progId="Equation.DSMT4">
                  <p:embed/>
                </p:oleObj>
              </mc:Choice>
              <mc:Fallback>
                <p:oleObj name="Equation" r:id="rId7" imgW="6858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3789" y="2462213"/>
                        <a:ext cx="16097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081214" y="3009901"/>
            <a:ext cx="8042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If we know a set of correspondence pairs                      , </a:t>
            </a:r>
          </a:p>
        </p:txBody>
      </p:sp>
      <p:graphicFrame>
        <p:nvGraphicFramePr>
          <p:cNvPr id="76808" name="Object 12"/>
          <p:cNvGraphicFramePr>
            <a:graphicFrameLocks noChangeAspect="1"/>
          </p:cNvGraphicFramePr>
          <p:nvPr/>
        </p:nvGraphicFramePr>
        <p:xfrm>
          <a:off x="7292976" y="2962276"/>
          <a:ext cx="1401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8" name="Equation" r:id="rId9" imgW="596900" imgH="241300" progId="Equation.DSMT4">
                  <p:embed/>
                </p:oleObj>
              </mc:Choice>
              <mc:Fallback>
                <p:oleObj name="Equation" r:id="rId9" imgW="5969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2976" y="2962276"/>
                        <a:ext cx="1401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9" name="Object 12"/>
          <p:cNvGraphicFramePr>
            <a:graphicFrameLocks noChangeAspect="1"/>
          </p:cNvGraphicFramePr>
          <p:nvPr/>
        </p:nvGraphicFramePr>
        <p:xfrm>
          <a:off x="2084388" y="3498850"/>
          <a:ext cx="68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9" name="Equation" r:id="rId11" imgW="291973" imgH="190417" progId="Equation.DSMT4">
                  <p:embed/>
                </p:oleObj>
              </mc:Choice>
              <mc:Fallback>
                <p:oleObj name="Equation" r:id="rId11" imgW="291973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388" y="3498850"/>
                        <a:ext cx="685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743201" y="3497263"/>
            <a:ext cx="63420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b="0" dirty="0">
                <a:latin typeface="Calibri" panose="020F0502020204030204" pitchFamily="34" charset="0"/>
                <a:cs typeface="+mn-cs"/>
              </a:rPr>
              <a:t>can be estimated using the least-square method</a:t>
            </a:r>
          </a:p>
        </p:txBody>
      </p:sp>
      <p:sp>
        <p:nvSpPr>
          <p:cNvPr id="76811" name="Rectangle 2"/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</p:spTree>
    <p:extLst>
      <p:ext uri="{BB962C8B-B14F-4D97-AF65-F5344CB8AC3E}">
        <p14:creationId xmlns:p14="http://schemas.microsoft.com/office/powerpoint/2010/main" val="280821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 txBox="1">
            <a:spLocks noChangeArrowheads="1"/>
          </p:cNvSpPr>
          <p:nvPr/>
        </p:nvSpPr>
        <p:spPr bwMode="auto">
          <a:xfrm>
            <a:off x="1646238" y="914401"/>
            <a:ext cx="87503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/>
            <a:r>
              <a:rPr lang="en-US" altLang="zh-CN" sz="2800">
                <a:ea typeface="ＭＳ Ｐゴシック" panose="020B0600070205080204" pitchFamily="34" charset="-128"/>
                <a:cs typeface="Calibri" panose="020F0502020204030204" pitchFamily="34" charset="0"/>
              </a:rPr>
              <a:t>Determine</a:t>
            </a:r>
            <a:endParaRPr lang="en-US" altLang="zh-CN">
              <a:solidFill>
                <a:srgbClr val="404040"/>
              </a:solidFill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graphicFrame>
        <p:nvGraphicFramePr>
          <p:cNvPr id="78851" name="Object 12"/>
          <p:cNvGraphicFramePr>
            <a:graphicFrameLocks noChangeAspect="1"/>
          </p:cNvGraphicFramePr>
          <p:nvPr/>
        </p:nvGraphicFramePr>
        <p:xfrm>
          <a:off x="4048125" y="962025"/>
          <a:ext cx="68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1" name="Equation" r:id="rId4" imgW="291973" imgH="190417" progId="Equation.DSMT4">
                  <p:embed/>
                </p:oleObj>
              </mc:Choice>
              <mc:Fallback>
                <p:oleObj name="Equation" r:id="rId4" imgW="291973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25" y="962025"/>
                        <a:ext cx="685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163764" y="1303339"/>
            <a:ext cx="83470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defRPr b="1"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en-US" altLang="zh-CN" sz="2000" b="0" dirty="0">
                <a:latin typeface="Calibri" panose="020F0502020204030204" pitchFamily="34" charset="0"/>
                <a:cs typeface="+mn-cs"/>
              </a:rPr>
              <a:t>A set of point correspondence pairs; for each pair, we know its coordinate on the undistorted image plane and its coordinate in the WCS</a:t>
            </a:r>
          </a:p>
        </p:txBody>
      </p:sp>
      <p:sp>
        <p:nvSpPr>
          <p:cNvPr id="78853" name="Rectangle 2"/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Bird’s-eye-view Generation</a:t>
            </a:r>
          </a:p>
        </p:txBody>
      </p:sp>
      <p:pic>
        <p:nvPicPr>
          <p:cNvPr id="78854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011363"/>
            <a:ext cx="7516813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42534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66800</TotalTime>
  <Words>405</Words>
  <Application>Microsoft Office PowerPoint</Application>
  <PresentationFormat>宽屏</PresentationFormat>
  <Paragraphs>71</Paragraphs>
  <Slides>14</Slides>
  <Notes>14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Arial</vt:lpstr>
      <vt:lpstr>Calibri</vt:lpstr>
      <vt:lpstr>Times New Roman</vt:lpstr>
      <vt:lpstr>Blank Presentation</vt:lpstr>
      <vt:lpstr>Equation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Steve Seitz</dc:creator>
  <cp:lastModifiedBy>lin</cp:lastModifiedBy>
  <cp:revision>6552</cp:revision>
  <cp:lastPrinted>2024-08-30T03:14:19Z</cp:lastPrinted>
  <dcterms:created xsi:type="dcterms:W3CDTF">1998-05-10T17:20:27Z</dcterms:created>
  <dcterms:modified xsi:type="dcterms:W3CDTF">2025-03-10T07:44:36Z</dcterms:modified>
</cp:coreProperties>
</file>